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61" r:id="rId3"/>
    <p:sldId id="259" r:id="rId4"/>
    <p:sldId id="262" r:id="rId5"/>
    <p:sldId id="268" r:id="rId6"/>
    <p:sldId id="264" r:id="rId7"/>
    <p:sldId id="263" r:id="rId8"/>
    <p:sldId id="265" r:id="rId9"/>
    <p:sldId id="269"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8" d="100"/>
          <a:sy n="88" d="100"/>
        </p:scale>
        <p:origin x="494"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CDC6BF1-0317-495D-97BF-F70F4585B50A}" type="datetimeFigureOut">
              <a:rPr lang="en-US" smtClean="0"/>
              <a:t>7/12/2023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F3C7AC-130B-4B89-9700-B38D678ECEF8}" type="slidenum">
              <a:rPr lang="en-US" smtClean="0"/>
              <a:t>‹#›</a:t>
            </a:fld>
            <a:endParaRPr lang="en-US"/>
          </a:p>
        </p:txBody>
      </p:sp>
    </p:spTree>
    <p:extLst>
      <p:ext uri="{BB962C8B-B14F-4D97-AF65-F5344CB8AC3E}">
        <p14:creationId xmlns:p14="http://schemas.microsoft.com/office/powerpoint/2010/main" val="33737798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CDC6BF1-0317-495D-97BF-F70F4585B50A}" type="datetimeFigureOut">
              <a:rPr lang="en-US" smtClean="0"/>
              <a:t>7/12/2023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F3C7AC-130B-4B89-9700-B38D678ECEF8}" type="slidenum">
              <a:rPr lang="en-US" smtClean="0"/>
              <a:t>‹#›</a:t>
            </a:fld>
            <a:endParaRPr lang="en-US"/>
          </a:p>
        </p:txBody>
      </p:sp>
    </p:spTree>
    <p:extLst>
      <p:ext uri="{BB962C8B-B14F-4D97-AF65-F5344CB8AC3E}">
        <p14:creationId xmlns:p14="http://schemas.microsoft.com/office/powerpoint/2010/main" val="17268934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CDC6BF1-0317-495D-97BF-F70F4585B50A}" type="datetimeFigureOut">
              <a:rPr lang="en-US" smtClean="0"/>
              <a:t>7/12/2023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F3C7AC-130B-4B89-9700-B38D678ECEF8}" type="slidenum">
              <a:rPr lang="en-US" smtClean="0"/>
              <a:t>‹#›</a:t>
            </a:fld>
            <a:endParaRPr lang="en-US"/>
          </a:p>
        </p:txBody>
      </p:sp>
    </p:spTree>
    <p:extLst>
      <p:ext uri="{BB962C8B-B14F-4D97-AF65-F5344CB8AC3E}">
        <p14:creationId xmlns:p14="http://schemas.microsoft.com/office/powerpoint/2010/main" val="12211747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CDC6BF1-0317-495D-97BF-F70F4585B50A}" type="datetimeFigureOut">
              <a:rPr lang="en-US" smtClean="0"/>
              <a:t>7/12/2023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F3C7AC-130B-4B89-9700-B38D678ECEF8}" type="slidenum">
              <a:rPr lang="en-US" smtClean="0"/>
              <a:t>‹#›</a:t>
            </a:fld>
            <a:endParaRPr lang="en-US"/>
          </a:p>
        </p:txBody>
      </p:sp>
    </p:spTree>
    <p:extLst>
      <p:ext uri="{BB962C8B-B14F-4D97-AF65-F5344CB8AC3E}">
        <p14:creationId xmlns:p14="http://schemas.microsoft.com/office/powerpoint/2010/main" val="42461061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CDC6BF1-0317-495D-97BF-F70F4585B50A}" type="datetimeFigureOut">
              <a:rPr lang="en-US" smtClean="0"/>
              <a:t>7/12/2023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F3C7AC-130B-4B89-9700-B38D678ECEF8}" type="slidenum">
              <a:rPr lang="en-US" smtClean="0"/>
              <a:t>‹#›</a:t>
            </a:fld>
            <a:endParaRPr lang="en-US"/>
          </a:p>
        </p:txBody>
      </p:sp>
    </p:spTree>
    <p:extLst>
      <p:ext uri="{BB962C8B-B14F-4D97-AF65-F5344CB8AC3E}">
        <p14:creationId xmlns:p14="http://schemas.microsoft.com/office/powerpoint/2010/main" val="398472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CDC6BF1-0317-495D-97BF-F70F4585B50A}" type="datetimeFigureOut">
              <a:rPr lang="en-US" smtClean="0"/>
              <a:t>7/12/2023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F3C7AC-130B-4B89-9700-B38D678ECEF8}" type="slidenum">
              <a:rPr lang="en-US" smtClean="0"/>
              <a:t>‹#›</a:t>
            </a:fld>
            <a:endParaRPr lang="en-US"/>
          </a:p>
        </p:txBody>
      </p:sp>
    </p:spTree>
    <p:extLst>
      <p:ext uri="{BB962C8B-B14F-4D97-AF65-F5344CB8AC3E}">
        <p14:creationId xmlns:p14="http://schemas.microsoft.com/office/powerpoint/2010/main" val="5024063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CDC6BF1-0317-495D-97BF-F70F4585B50A}" type="datetimeFigureOut">
              <a:rPr lang="en-US" smtClean="0"/>
              <a:t>7/12/2023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CF3C7AC-130B-4B89-9700-B38D678ECEF8}" type="slidenum">
              <a:rPr lang="en-US" smtClean="0"/>
              <a:t>‹#›</a:t>
            </a:fld>
            <a:endParaRPr lang="en-US"/>
          </a:p>
        </p:txBody>
      </p:sp>
    </p:spTree>
    <p:extLst>
      <p:ext uri="{BB962C8B-B14F-4D97-AF65-F5344CB8AC3E}">
        <p14:creationId xmlns:p14="http://schemas.microsoft.com/office/powerpoint/2010/main" val="23180117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CDC6BF1-0317-495D-97BF-F70F4585B50A}" type="datetimeFigureOut">
              <a:rPr lang="en-US" smtClean="0"/>
              <a:t>7/12/2023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CF3C7AC-130B-4B89-9700-B38D678ECEF8}" type="slidenum">
              <a:rPr lang="en-US" smtClean="0"/>
              <a:t>‹#›</a:t>
            </a:fld>
            <a:endParaRPr lang="en-US"/>
          </a:p>
        </p:txBody>
      </p:sp>
    </p:spTree>
    <p:extLst>
      <p:ext uri="{BB962C8B-B14F-4D97-AF65-F5344CB8AC3E}">
        <p14:creationId xmlns:p14="http://schemas.microsoft.com/office/powerpoint/2010/main" val="11099563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CDC6BF1-0317-495D-97BF-F70F4585B50A}" type="datetimeFigureOut">
              <a:rPr lang="en-US" smtClean="0"/>
              <a:t>7/12/2023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CF3C7AC-130B-4B89-9700-B38D678ECEF8}" type="slidenum">
              <a:rPr lang="en-US" smtClean="0"/>
              <a:t>‹#›</a:t>
            </a:fld>
            <a:endParaRPr lang="en-US"/>
          </a:p>
        </p:txBody>
      </p:sp>
    </p:spTree>
    <p:extLst>
      <p:ext uri="{BB962C8B-B14F-4D97-AF65-F5344CB8AC3E}">
        <p14:creationId xmlns:p14="http://schemas.microsoft.com/office/powerpoint/2010/main" val="10102154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CDC6BF1-0317-495D-97BF-F70F4585B50A}" type="datetimeFigureOut">
              <a:rPr lang="en-US" smtClean="0"/>
              <a:t>7/12/2023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F3C7AC-130B-4B89-9700-B38D678ECEF8}" type="slidenum">
              <a:rPr lang="en-US" smtClean="0"/>
              <a:t>‹#›</a:t>
            </a:fld>
            <a:endParaRPr lang="en-US"/>
          </a:p>
        </p:txBody>
      </p:sp>
    </p:spTree>
    <p:extLst>
      <p:ext uri="{BB962C8B-B14F-4D97-AF65-F5344CB8AC3E}">
        <p14:creationId xmlns:p14="http://schemas.microsoft.com/office/powerpoint/2010/main" val="9182757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CDC6BF1-0317-495D-97BF-F70F4585B50A}" type="datetimeFigureOut">
              <a:rPr lang="en-US" smtClean="0"/>
              <a:t>7/12/2023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F3C7AC-130B-4B89-9700-B38D678ECEF8}" type="slidenum">
              <a:rPr lang="en-US" smtClean="0"/>
              <a:t>‹#›</a:t>
            </a:fld>
            <a:endParaRPr lang="en-US"/>
          </a:p>
        </p:txBody>
      </p:sp>
    </p:spTree>
    <p:extLst>
      <p:ext uri="{BB962C8B-B14F-4D97-AF65-F5344CB8AC3E}">
        <p14:creationId xmlns:p14="http://schemas.microsoft.com/office/powerpoint/2010/main" val="41426937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DC6BF1-0317-495D-97BF-F70F4585B50A}" type="datetimeFigureOut">
              <a:rPr lang="en-US" smtClean="0"/>
              <a:t>7/12/2023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F3C7AC-130B-4B89-9700-B38D678ECEF8}" type="slidenum">
              <a:rPr lang="en-US" smtClean="0"/>
              <a:t>‹#›</a:t>
            </a:fld>
            <a:endParaRPr lang="en-US"/>
          </a:p>
        </p:txBody>
      </p:sp>
    </p:spTree>
    <p:extLst>
      <p:ext uri="{BB962C8B-B14F-4D97-AF65-F5344CB8AC3E}">
        <p14:creationId xmlns:p14="http://schemas.microsoft.com/office/powerpoint/2010/main" val="217904164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localhost/rad_project/admin/login/login.php" TargetMode="External"/><Relationship Id="rId2" Type="http://schemas.openxmlformats.org/officeDocument/2006/relationships/hyperlink" Target="http://localhost/rad_project/login/login.php" TargetMode="External"/><Relationship Id="rId1" Type="http://schemas.openxmlformats.org/officeDocument/2006/relationships/slideLayout" Target="../slideLayouts/slideLayout1.xml"/><Relationship Id="rId4" Type="http://schemas.openxmlformats.org/officeDocument/2006/relationships/hyperlink" Target="http://localhost/rad_project/staff/login/login.php"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E9620-5551-4D99-B9AB-6949054575B0}"/>
              </a:ext>
            </a:extLst>
          </p:cNvPr>
          <p:cNvSpPr>
            <a:spLocks noGrp="1"/>
          </p:cNvSpPr>
          <p:nvPr>
            <p:ph type="ctrTitle"/>
          </p:nvPr>
        </p:nvSpPr>
        <p:spPr>
          <a:xfrm>
            <a:off x="1524000" y="258560"/>
            <a:ext cx="9144000" cy="4061956"/>
          </a:xfrm>
          <a:noFill/>
        </p:spPr>
        <p:txBody>
          <a:bodyPr>
            <a:normAutofit/>
          </a:bodyPr>
          <a:lstStyle/>
          <a:p>
            <a:r>
              <a:rPr lang="en-US" dirty="0">
                <a:latin typeface="Bahnschrift SemiBold" panose="020B0502040204020203" pitchFamily="34" charset="0"/>
              </a:rPr>
              <a:t>CMIS 3122</a:t>
            </a:r>
            <a:br>
              <a:rPr lang="en-US" dirty="0">
                <a:latin typeface="Bahnschrift SemiBold" panose="020B0502040204020203" pitchFamily="34" charset="0"/>
              </a:rPr>
            </a:br>
            <a:r>
              <a:rPr lang="en-US" dirty="0">
                <a:latin typeface="Bahnschrift SemiBold" panose="020B0502040204020203" pitchFamily="34" charset="0"/>
              </a:rPr>
              <a:t>RAPID APPLICATION</a:t>
            </a:r>
            <a:br>
              <a:rPr lang="en-US" dirty="0">
                <a:latin typeface="Bahnschrift SemiBold" panose="020B0502040204020203" pitchFamily="34" charset="0"/>
              </a:rPr>
            </a:br>
            <a:r>
              <a:rPr lang="en-US" dirty="0">
                <a:latin typeface="Bahnschrift SemiBold" panose="020B0502040204020203" pitchFamily="34" charset="0"/>
              </a:rPr>
              <a:t>DEVELOPMENT</a:t>
            </a:r>
            <a:br>
              <a:rPr lang="en-US" dirty="0">
                <a:latin typeface="Bahnschrift SemiBold" panose="020B0502040204020203" pitchFamily="34" charset="0"/>
              </a:rPr>
            </a:br>
            <a:endParaRPr lang="en-US" dirty="0">
              <a:latin typeface="Bahnschrift SemiBold" panose="020B0502040204020203" pitchFamily="34" charset="0"/>
            </a:endParaRPr>
          </a:p>
        </p:txBody>
      </p:sp>
      <p:sp>
        <p:nvSpPr>
          <p:cNvPr id="3" name="TextBox 2">
            <a:extLst>
              <a:ext uri="{FF2B5EF4-FFF2-40B4-BE49-F238E27FC236}">
                <a16:creationId xmlns:a16="http://schemas.microsoft.com/office/drawing/2014/main" id="{8ED6F653-499E-40BC-AA2C-62C206B19D36}"/>
              </a:ext>
            </a:extLst>
          </p:cNvPr>
          <p:cNvSpPr txBox="1"/>
          <p:nvPr/>
        </p:nvSpPr>
        <p:spPr>
          <a:xfrm>
            <a:off x="2689412" y="4163870"/>
            <a:ext cx="7032104" cy="523220"/>
          </a:xfrm>
          <a:prstGeom prst="rect">
            <a:avLst/>
          </a:prstGeom>
          <a:noFill/>
        </p:spPr>
        <p:txBody>
          <a:bodyPr wrap="square" rtlCol="0">
            <a:spAutoFit/>
          </a:bodyPr>
          <a:lstStyle/>
          <a:p>
            <a:r>
              <a:rPr lang="en-US" sz="2800" b="1" dirty="0"/>
              <a:t>SUPERVISED BY </a:t>
            </a:r>
            <a:r>
              <a:rPr lang="en-US" sz="2800" dirty="0"/>
              <a:t>: MRS. WMLN WANNINAYAKA</a:t>
            </a:r>
          </a:p>
        </p:txBody>
      </p:sp>
      <p:sp>
        <p:nvSpPr>
          <p:cNvPr id="4" name="TextBox 3">
            <a:extLst>
              <a:ext uri="{FF2B5EF4-FFF2-40B4-BE49-F238E27FC236}">
                <a16:creationId xmlns:a16="http://schemas.microsoft.com/office/drawing/2014/main" id="{F01961A1-3173-4589-8077-814B52827C58}"/>
              </a:ext>
            </a:extLst>
          </p:cNvPr>
          <p:cNvSpPr txBox="1"/>
          <p:nvPr/>
        </p:nvSpPr>
        <p:spPr>
          <a:xfrm>
            <a:off x="3779095" y="4687090"/>
            <a:ext cx="4899684" cy="523220"/>
          </a:xfrm>
          <a:prstGeom prst="rect">
            <a:avLst/>
          </a:prstGeom>
          <a:noFill/>
        </p:spPr>
        <p:txBody>
          <a:bodyPr wrap="square" rtlCol="0">
            <a:spAutoFit/>
          </a:bodyPr>
          <a:lstStyle/>
          <a:p>
            <a:r>
              <a:rPr lang="en-US" sz="2800" b="1" dirty="0"/>
              <a:t>PRESENTED BY </a:t>
            </a:r>
            <a:r>
              <a:rPr lang="en-US" sz="2800" dirty="0"/>
              <a:t>: GROUP NO:26</a:t>
            </a:r>
          </a:p>
        </p:txBody>
      </p:sp>
      <p:sp>
        <p:nvSpPr>
          <p:cNvPr id="5" name="TextBox 4">
            <a:extLst>
              <a:ext uri="{FF2B5EF4-FFF2-40B4-BE49-F238E27FC236}">
                <a16:creationId xmlns:a16="http://schemas.microsoft.com/office/drawing/2014/main" id="{B3CE7FFB-E33D-4055-83F7-9369C6C99A15}"/>
              </a:ext>
            </a:extLst>
          </p:cNvPr>
          <p:cNvSpPr txBox="1"/>
          <p:nvPr/>
        </p:nvSpPr>
        <p:spPr>
          <a:xfrm>
            <a:off x="3376863" y="5364056"/>
            <a:ext cx="5438272" cy="707886"/>
          </a:xfrm>
          <a:prstGeom prst="rect">
            <a:avLst/>
          </a:prstGeom>
          <a:noFill/>
        </p:spPr>
        <p:txBody>
          <a:bodyPr wrap="square" rtlCol="0">
            <a:spAutoFit/>
          </a:bodyPr>
          <a:lstStyle/>
          <a:p>
            <a:pPr algn="ctr"/>
            <a:r>
              <a:rPr lang="en-US" sz="2000" dirty="0"/>
              <a:t>192153 – WMDI WIJESUNDARA</a:t>
            </a:r>
          </a:p>
          <a:p>
            <a:pPr algn="ctr"/>
            <a:r>
              <a:rPr lang="en-US" sz="2000" dirty="0"/>
              <a:t>192116 – IWP RAVINDIKA</a:t>
            </a:r>
          </a:p>
        </p:txBody>
      </p:sp>
      <p:sp>
        <p:nvSpPr>
          <p:cNvPr id="7" name="Rectangle 6">
            <a:extLst>
              <a:ext uri="{FF2B5EF4-FFF2-40B4-BE49-F238E27FC236}">
                <a16:creationId xmlns:a16="http://schemas.microsoft.com/office/drawing/2014/main" id="{8B15A848-BF26-4A6F-AED3-E6AF0AE9E553}"/>
              </a:ext>
            </a:extLst>
          </p:cNvPr>
          <p:cNvSpPr/>
          <p:nvPr/>
        </p:nvSpPr>
        <p:spPr>
          <a:xfrm>
            <a:off x="0" y="6329082"/>
            <a:ext cx="12192000" cy="523220"/>
          </a:xfrm>
          <a:prstGeom prst="rect">
            <a:avLst/>
          </a:prstGeom>
          <a:solidFill>
            <a:schemeClr val="accent5">
              <a:lumMod val="60000"/>
              <a:lumOff val="4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55166E5-DF9F-46C8-942C-4FC08F089E29}"/>
              </a:ext>
            </a:extLst>
          </p:cNvPr>
          <p:cNvSpPr/>
          <p:nvPr/>
        </p:nvSpPr>
        <p:spPr>
          <a:xfrm>
            <a:off x="0" y="6391832"/>
            <a:ext cx="12200960" cy="46047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FAF54CC2-8D41-415B-8EEA-839E6C370921}"/>
              </a:ext>
            </a:extLst>
          </p:cNvPr>
          <p:cNvCxnSpPr/>
          <p:nvPr/>
        </p:nvCxnSpPr>
        <p:spPr>
          <a:xfrm>
            <a:off x="1524000" y="3827929"/>
            <a:ext cx="9081247"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640591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E9620-5551-4D99-B9AB-6949054575B0}"/>
              </a:ext>
            </a:extLst>
          </p:cNvPr>
          <p:cNvSpPr>
            <a:spLocks noGrp="1"/>
          </p:cNvSpPr>
          <p:nvPr>
            <p:ph type="ctrTitle"/>
          </p:nvPr>
        </p:nvSpPr>
        <p:spPr>
          <a:xfrm>
            <a:off x="1524000" y="1828799"/>
            <a:ext cx="9144000" cy="2742729"/>
          </a:xfrm>
          <a:noFill/>
        </p:spPr>
        <p:txBody>
          <a:bodyPr>
            <a:normAutofit/>
          </a:bodyPr>
          <a:lstStyle/>
          <a:p>
            <a:r>
              <a:rPr lang="en-US" dirty="0">
                <a:latin typeface="Bahnschrift SemiBold" panose="020B0502040204020203" pitchFamily="34" charset="0"/>
              </a:rPr>
              <a:t>THANK YOU!</a:t>
            </a:r>
            <a:br>
              <a:rPr lang="en-US" dirty="0">
                <a:latin typeface="Bahnschrift SemiBold" panose="020B0502040204020203" pitchFamily="34" charset="0"/>
              </a:rPr>
            </a:br>
            <a:endParaRPr lang="en-US" dirty="0">
              <a:latin typeface="Bahnschrift SemiBold" panose="020B0502040204020203" pitchFamily="34" charset="0"/>
            </a:endParaRPr>
          </a:p>
        </p:txBody>
      </p:sp>
      <p:sp>
        <p:nvSpPr>
          <p:cNvPr id="7" name="Rectangle 6">
            <a:extLst>
              <a:ext uri="{FF2B5EF4-FFF2-40B4-BE49-F238E27FC236}">
                <a16:creationId xmlns:a16="http://schemas.microsoft.com/office/drawing/2014/main" id="{8B15A848-BF26-4A6F-AED3-E6AF0AE9E553}"/>
              </a:ext>
            </a:extLst>
          </p:cNvPr>
          <p:cNvSpPr/>
          <p:nvPr/>
        </p:nvSpPr>
        <p:spPr>
          <a:xfrm>
            <a:off x="0" y="6329082"/>
            <a:ext cx="12192000" cy="523220"/>
          </a:xfrm>
          <a:prstGeom prst="rect">
            <a:avLst/>
          </a:prstGeom>
          <a:solidFill>
            <a:schemeClr val="accent5">
              <a:lumMod val="60000"/>
              <a:lumOff val="4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55166E5-DF9F-46C8-942C-4FC08F089E29}"/>
              </a:ext>
            </a:extLst>
          </p:cNvPr>
          <p:cNvSpPr/>
          <p:nvPr/>
        </p:nvSpPr>
        <p:spPr>
          <a:xfrm>
            <a:off x="0" y="6391832"/>
            <a:ext cx="12200960" cy="46047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767727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E9620-5551-4D99-B9AB-6949054575B0}"/>
              </a:ext>
            </a:extLst>
          </p:cNvPr>
          <p:cNvSpPr>
            <a:spLocks noGrp="1"/>
          </p:cNvSpPr>
          <p:nvPr>
            <p:ph type="ctrTitle"/>
          </p:nvPr>
        </p:nvSpPr>
        <p:spPr>
          <a:xfrm>
            <a:off x="1628503" y="2142308"/>
            <a:ext cx="9144000" cy="2188454"/>
          </a:xfrm>
          <a:noFill/>
        </p:spPr>
        <p:txBody>
          <a:bodyPr>
            <a:normAutofit/>
          </a:bodyPr>
          <a:lstStyle/>
          <a:p>
            <a:r>
              <a:rPr lang="en-US" dirty="0">
                <a:latin typeface="Bahnschrift SemiBold" panose="020B0502040204020203" pitchFamily="34" charset="0"/>
              </a:rPr>
              <a:t>COURSE REGISTRATION</a:t>
            </a:r>
            <a:br>
              <a:rPr lang="en-US" dirty="0">
                <a:latin typeface="Bahnschrift SemiBold" panose="020B0502040204020203" pitchFamily="34" charset="0"/>
              </a:rPr>
            </a:br>
            <a:r>
              <a:rPr lang="en-US" dirty="0">
                <a:latin typeface="Bahnschrift SemiBold" panose="020B0502040204020203" pitchFamily="34" charset="0"/>
              </a:rPr>
              <a:t>SYSTEM</a:t>
            </a:r>
          </a:p>
        </p:txBody>
      </p:sp>
      <p:sp>
        <p:nvSpPr>
          <p:cNvPr id="7" name="Rectangle 6">
            <a:extLst>
              <a:ext uri="{FF2B5EF4-FFF2-40B4-BE49-F238E27FC236}">
                <a16:creationId xmlns:a16="http://schemas.microsoft.com/office/drawing/2014/main" id="{8B15A848-BF26-4A6F-AED3-E6AF0AE9E553}"/>
              </a:ext>
            </a:extLst>
          </p:cNvPr>
          <p:cNvSpPr/>
          <p:nvPr/>
        </p:nvSpPr>
        <p:spPr>
          <a:xfrm>
            <a:off x="0" y="6329082"/>
            <a:ext cx="12192000" cy="523220"/>
          </a:xfrm>
          <a:prstGeom prst="rect">
            <a:avLst/>
          </a:prstGeom>
          <a:solidFill>
            <a:schemeClr val="accent5">
              <a:lumMod val="60000"/>
              <a:lumOff val="4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55166E5-DF9F-46C8-942C-4FC08F089E29}"/>
              </a:ext>
            </a:extLst>
          </p:cNvPr>
          <p:cNvSpPr/>
          <p:nvPr/>
        </p:nvSpPr>
        <p:spPr>
          <a:xfrm>
            <a:off x="0" y="6391832"/>
            <a:ext cx="12200960" cy="46047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01072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47493F7-A0D5-4451-8367-17D9083DB03E}"/>
              </a:ext>
            </a:extLst>
          </p:cNvPr>
          <p:cNvPicPr>
            <a:picLocks noChangeAspect="1"/>
          </p:cNvPicPr>
          <p:nvPr/>
        </p:nvPicPr>
        <p:blipFill rotWithShape="1">
          <a:blip r:embed="rId2">
            <a:extLst>
              <a:ext uri="{28A0092B-C50C-407E-A947-70E740481C1C}">
                <a14:useLocalDpi xmlns:a14="http://schemas.microsoft.com/office/drawing/2010/main" val="0"/>
              </a:ext>
            </a:extLst>
          </a:blip>
          <a:srcRect r="11111"/>
          <a:stretch/>
        </p:blipFill>
        <p:spPr>
          <a:xfrm>
            <a:off x="6181724" y="117872"/>
            <a:ext cx="5886449" cy="6622255"/>
          </a:xfrm>
          <a:prstGeom prst="roundRect">
            <a:avLst>
              <a:gd name="adj" fmla="val 2500"/>
            </a:avLst>
          </a:prstGeom>
          <a:solidFill>
            <a:srgbClr val="FFFFFF">
              <a:shade val="85000"/>
            </a:srgbClr>
          </a:solidFill>
          <a:ln>
            <a:noFill/>
          </a:ln>
          <a:effectLst/>
        </p:spPr>
      </p:pic>
      <p:sp>
        <p:nvSpPr>
          <p:cNvPr id="4" name="TextBox 3">
            <a:extLst>
              <a:ext uri="{FF2B5EF4-FFF2-40B4-BE49-F238E27FC236}">
                <a16:creationId xmlns:a16="http://schemas.microsoft.com/office/drawing/2014/main" id="{D95DC2F1-F0E6-472D-828C-04DF8AE2137A}"/>
              </a:ext>
            </a:extLst>
          </p:cNvPr>
          <p:cNvSpPr txBox="1"/>
          <p:nvPr/>
        </p:nvSpPr>
        <p:spPr>
          <a:xfrm>
            <a:off x="295275" y="383993"/>
            <a:ext cx="5391150" cy="646331"/>
          </a:xfrm>
          <a:prstGeom prst="rect">
            <a:avLst/>
          </a:prstGeom>
          <a:noFill/>
        </p:spPr>
        <p:txBody>
          <a:bodyPr wrap="square" rtlCol="0">
            <a:spAutoFit/>
          </a:bodyPr>
          <a:lstStyle/>
          <a:p>
            <a:r>
              <a:rPr lang="en-US" sz="3600" dirty="0">
                <a:latin typeface="Microsoft Sans Serif" panose="020B0604020202020204" pitchFamily="34" charset="0"/>
                <a:ea typeface="Microsoft Sans Serif" panose="020B0604020202020204" pitchFamily="34" charset="0"/>
                <a:cs typeface="Microsoft Sans Serif" panose="020B0604020202020204" pitchFamily="34" charset="0"/>
              </a:rPr>
              <a:t>Introduction</a:t>
            </a:r>
          </a:p>
        </p:txBody>
      </p:sp>
      <p:sp>
        <p:nvSpPr>
          <p:cNvPr id="5" name="TextBox 4">
            <a:extLst>
              <a:ext uri="{FF2B5EF4-FFF2-40B4-BE49-F238E27FC236}">
                <a16:creationId xmlns:a16="http://schemas.microsoft.com/office/drawing/2014/main" id="{15CF49C2-C275-4362-A667-7868C6D389AB}"/>
              </a:ext>
            </a:extLst>
          </p:cNvPr>
          <p:cNvSpPr txBox="1"/>
          <p:nvPr/>
        </p:nvSpPr>
        <p:spPr>
          <a:xfrm>
            <a:off x="295275" y="2409487"/>
            <a:ext cx="5391150" cy="2542363"/>
          </a:xfrm>
          <a:prstGeom prst="rect">
            <a:avLst/>
          </a:prstGeom>
          <a:noFill/>
        </p:spPr>
        <p:txBody>
          <a:bodyPr wrap="square" rtlCol="0">
            <a:spAutoFit/>
          </a:bodyPr>
          <a:lstStyle/>
          <a:p>
            <a:pPr algn="just">
              <a:lnSpc>
                <a:spcPct val="150000"/>
              </a:lnSpc>
            </a:pPr>
            <a:r>
              <a:rPr lang="en-US" dirty="0"/>
              <a:t>Introducing a new course registration system at the Faculty of Applied Sciences. Designed to revolutionize the current process and make it easier for students and faculty. No more long lines, confusing forms, or missed deadlines. A more streamlined and efficient experience for all involved.</a:t>
            </a:r>
          </a:p>
        </p:txBody>
      </p:sp>
    </p:spTree>
    <p:extLst>
      <p:ext uri="{BB962C8B-B14F-4D97-AF65-F5344CB8AC3E}">
        <p14:creationId xmlns:p14="http://schemas.microsoft.com/office/powerpoint/2010/main" val="5650617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47493F7-A0D5-4451-8367-17D9083DB03E}"/>
              </a:ext>
            </a:extLst>
          </p:cNvPr>
          <p:cNvPicPr>
            <a:picLocks noChangeAspect="1"/>
          </p:cNvPicPr>
          <p:nvPr/>
        </p:nvPicPr>
        <p:blipFill rotWithShape="1">
          <a:blip r:embed="rId2">
            <a:extLst>
              <a:ext uri="{28A0092B-C50C-407E-A947-70E740481C1C}">
                <a14:useLocalDpi xmlns:a14="http://schemas.microsoft.com/office/drawing/2010/main" val="0"/>
              </a:ext>
            </a:extLst>
          </a:blip>
          <a:srcRect l="11063"/>
          <a:stretch/>
        </p:blipFill>
        <p:spPr>
          <a:xfrm>
            <a:off x="6158752" y="116541"/>
            <a:ext cx="5909421" cy="6644526"/>
          </a:xfrm>
          <a:prstGeom prst="roundRect">
            <a:avLst>
              <a:gd name="adj" fmla="val 2500"/>
            </a:avLst>
          </a:prstGeom>
          <a:solidFill>
            <a:srgbClr val="FFFFFF">
              <a:shade val="85000"/>
            </a:srgbClr>
          </a:solidFill>
          <a:ln>
            <a:noFill/>
          </a:ln>
          <a:effectLst/>
        </p:spPr>
      </p:pic>
      <p:sp>
        <p:nvSpPr>
          <p:cNvPr id="4" name="TextBox 3">
            <a:extLst>
              <a:ext uri="{FF2B5EF4-FFF2-40B4-BE49-F238E27FC236}">
                <a16:creationId xmlns:a16="http://schemas.microsoft.com/office/drawing/2014/main" id="{D95DC2F1-F0E6-472D-828C-04DF8AE2137A}"/>
              </a:ext>
            </a:extLst>
          </p:cNvPr>
          <p:cNvSpPr txBox="1"/>
          <p:nvPr/>
        </p:nvSpPr>
        <p:spPr>
          <a:xfrm>
            <a:off x="295275" y="383993"/>
            <a:ext cx="5391150" cy="646331"/>
          </a:xfrm>
          <a:prstGeom prst="rect">
            <a:avLst/>
          </a:prstGeom>
          <a:noFill/>
        </p:spPr>
        <p:txBody>
          <a:bodyPr wrap="square" rtlCol="0">
            <a:spAutoFit/>
          </a:bodyPr>
          <a:lstStyle/>
          <a:p>
            <a:r>
              <a:rPr lang="en-US" sz="3600" dirty="0">
                <a:latin typeface="Microsoft Sans Serif" panose="020B0604020202020204" pitchFamily="34" charset="0"/>
                <a:ea typeface="Microsoft Sans Serif" panose="020B0604020202020204" pitchFamily="34" charset="0"/>
                <a:cs typeface="Microsoft Sans Serif" panose="020B0604020202020204" pitchFamily="34" charset="0"/>
              </a:rPr>
              <a:t>Objective of the Project</a:t>
            </a:r>
          </a:p>
        </p:txBody>
      </p:sp>
      <p:sp>
        <p:nvSpPr>
          <p:cNvPr id="5" name="TextBox 4">
            <a:extLst>
              <a:ext uri="{FF2B5EF4-FFF2-40B4-BE49-F238E27FC236}">
                <a16:creationId xmlns:a16="http://schemas.microsoft.com/office/drawing/2014/main" id="{15CF49C2-C275-4362-A667-7868C6D389AB}"/>
              </a:ext>
            </a:extLst>
          </p:cNvPr>
          <p:cNvSpPr txBox="1"/>
          <p:nvPr/>
        </p:nvSpPr>
        <p:spPr>
          <a:xfrm>
            <a:off x="295275" y="2615678"/>
            <a:ext cx="5391150" cy="1522981"/>
          </a:xfrm>
          <a:prstGeom prst="rect">
            <a:avLst/>
          </a:prstGeom>
          <a:noFill/>
        </p:spPr>
        <p:txBody>
          <a:bodyPr wrap="square" rtlCol="0">
            <a:spAutoFit/>
          </a:bodyPr>
          <a:lstStyle/>
          <a:p>
            <a:pPr algn="just">
              <a:lnSpc>
                <a:spcPct val="150000"/>
              </a:lnSpc>
            </a:pPr>
            <a:r>
              <a:rPr lang="en-US" sz="1600"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The objective of the project "System of Course Registration" is to develop a software system that allows students to easily register for courses offered by Faculty of Applied Sciences, Wayamba University of Sri Lanka.</a:t>
            </a:r>
          </a:p>
        </p:txBody>
      </p:sp>
    </p:spTree>
    <p:extLst>
      <p:ext uri="{BB962C8B-B14F-4D97-AF65-F5344CB8AC3E}">
        <p14:creationId xmlns:p14="http://schemas.microsoft.com/office/powerpoint/2010/main" val="8559031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47493F7-A0D5-4451-8367-17D9083DB03E}"/>
              </a:ext>
            </a:extLst>
          </p:cNvPr>
          <p:cNvPicPr>
            <a:picLocks noChangeAspect="1"/>
          </p:cNvPicPr>
          <p:nvPr/>
        </p:nvPicPr>
        <p:blipFill rotWithShape="1">
          <a:blip r:embed="rId2">
            <a:extLst>
              <a:ext uri="{28A0092B-C50C-407E-A947-70E740481C1C}">
                <a14:useLocalDpi xmlns:a14="http://schemas.microsoft.com/office/drawing/2010/main" val="0"/>
              </a:ext>
            </a:extLst>
          </a:blip>
          <a:srcRect l="8991"/>
          <a:stretch/>
        </p:blipFill>
        <p:spPr>
          <a:xfrm>
            <a:off x="6096000" y="143435"/>
            <a:ext cx="5972174" cy="6562165"/>
          </a:xfrm>
          <a:prstGeom prst="roundRect">
            <a:avLst>
              <a:gd name="adj" fmla="val 2500"/>
            </a:avLst>
          </a:prstGeom>
          <a:solidFill>
            <a:srgbClr val="FFFFFF">
              <a:shade val="85000"/>
            </a:srgbClr>
          </a:solidFill>
          <a:ln>
            <a:noFill/>
          </a:ln>
          <a:effectLst/>
        </p:spPr>
      </p:pic>
      <p:sp>
        <p:nvSpPr>
          <p:cNvPr id="4" name="TextBox 3">
            <a:extLst>
              <a:ext uri="{FF2B5EF4-FFF2-40B4-BE49-F238E27FC236}">
                <a16:creationId xmlns:a16="http://schemas.microsoft.com/office/drawing/2014/main" id="{D95DC2F1-F0E6-472D-828C-04DF8AE2137A}"/>
              </a:ext>
            </a:extLst>
          </p:cNvPr>
          <p:cNvSpPr txBox="1"/>
          <p:nvPr/>
        </p:nvSpPr>
        <p:spPr>
          <a:xfrm>
            <a:off x="295275" y="383993"/>
            <a:ext cx="5391150" cy="646331"/>
          </a:xfrm>
          <a:prstGeom prst="rect">
            <a:avLst/>
          </a:prstGeom>
          <a:noFill/>
        </p:spPr>
        <p:txBody>
          <a:bodyPr wrap="square" rtlCol="0">
            <a:spAutoFit/>
          </a:bodyPr>
          <a:lstStyle/>
          <a:p>
            <a:r>
              <a:rPr lang="en-US" sz="3600" dirty="0">
                <a:latin typeface="Microsoft Sans Serif" panose="020B0604020202020204" pitchFamily="34" charset="0"/>
                <a:ea typeface="Microsoft Sans Serif" panose="020B0604020202020204" pitchFamily="34" charset="0"/>
                <a:cs typeface="Microsoft Sans Serif" panose="020B0604020202020204" pitchFamily="34" charset="0"/>
              </a:rPr>
              <a:t>Scope of the Project</a:t>
            </a:r>
          </a:p>
        </p:txBody>
      </p:sp>
      <p:sp>
        <p:nvSpPr>
          <p:cNvPr id="5" name="TextBox 4">
            <a:extLst>
              <a:ext uri="{FF2B5EF4-FFF2-40B4-BE49-F238E27FC236}">
                <a16:creationId xmlns:a16="http://schemas.microsoft.com/office/drawing/2014/main" id="{15CF49C2-C275-4362-A667-7868C6D389AB}"/>
              </a:ext>
            </a:extLst>
          </p:cNvPr>
          <p:cNvSpPr txBox="1"/>
          <p:nvPr/>
        </p:nvSpPr>
        <p:spPr>
          <a:xfrm>
            <a:off x="295275" y="2696358"/>
            <a:ext cx="5391150" cy="1153649"/>
          </a:xfrm>
          <a:prstGeom prst="rect">
            <a:avLst/>
          </a:prstGeom>
          <a:noFill/>
        </p:spPr>
        <p:txBody>
          <a:bodyPr wrap="square" rtlCol="0">
            <a:spAutoFit/>
          </a:bodyPr>
          <a:lstStyle/>
          <a:p>
            <a:pPr algn="just">
              <a:lnSpc>
                <a:spcPct val="150000"/>
              </a:lnSpc>
            </a:pPr>
            <a:r>
              <a:rPr lang="en-US" sz="1600"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The system aims to streamline the course registration process, making it more efficient and convenient for both students and administrators</a:t>
            </a:r>
          </a:p>
        </p:txBody>
      </p:sp>
    </p:spTree>
    <p:extLst>
      <p:ext uri="{BB962C8B-B14F-4D97-AF65-F5344CB8AC3E}">
        <p14:creationId xmlns:p14="http://schemas.microsoft.com/office/powerpoint/2010/main" val="39123398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47493F7-A0D5-4451-8367-17D9083DB03E}"/>
              </a:ext>
            </a:extLst>
          </p:cNvPr>
          <p:cNvPicPr>
            <a:picLocks noChangeAspect="1"/>
          </p:cNvPicPr>
          <p:nvPr/>
        </p:nvPicPr>
        <p:blipFill rotWithShape="1">
          <a:blip r:embed="rId2">
            <a:extLst>
              <a:ext uri="{28A0092B-C50C-407E-A947-70E740481C1C}">
                <a14:useLocalDpi xmlns:a14="http://schemas.microsoft.com/office/drawing/2010/main" val="0"/>
              </a:ext>
            </a:extLst>
          </a:blip>
          <a:srcRect l="10084"/>
          <a:stretch/>
        </p:blipFill>
        <p:spPr>
          <a:xfrm>
            <a:off x="6167718" y="152400"/>
            <a:ext cx="5900456" cy="6562165"/>
          </a:xfrm>
          <a:prstGeom prst="roundRect">
            <a:avLst>
              <a:gd name="adj" fmla="val 2500"/>
            </a:avLst>
          </a:prstGeom>
          <a:solidFill>
            <a:srgbClr val="FFFFFF">
              <a:shade val="85000"/>
            </a:srgbClr>
          </a:solidFill>
          <a:ln>
            <a:noFill/>
          </a:ln>
          <a:effectLst/>
        </p:spPr>
      </p:pic>
      <p:sp>
        <p:nvSpPr>
          <p:cNvPr id="4" name="TextBox 3">
            <a:extLst>
              <a:ext uri="{FF2B5EF4-FFF2-40B4-BE49-F238E27FC236}">
                <a16:creationId xmlns:a16="http://schemas.microsoft.com/office/drawing/2014/main" id="{D95DC2F1-F0E6-472D-828C-04DF8AE2137A}"/>
              </a:ext>
            </a:extLst>
          </p:cNvPr>
          <p:cNvSpPr txBox="1"/>
          <p:nvPr/>
        </p:nvSpPr>
        <p:spPr>
          <a:xfrm>
            <a:off x="295275" y="383993"/>
            <a:ext cx="5391150" cy="646331"/>
          </a:xfrm>
          <a:prstGeom prst="rect">
            <a:avLst/>
          </a:prstGeom>
          <a:noFill/>
        </p:spPr>
        <p:txBody>
          <a:bodyPr wrap="square" rtlCol="0">
            <a:spAutoFit/>
          </a:bodyPr>
          <a:lstStyle/>
          <a:p>
            <a:r>
              <a:rPr lang="en-US" sz="3600" dirty="0">
                <a:latin typeface="Microsoft Sans Serif" panose="020B0604020202020204" pitchFamily="34" charset="0"/>
                <a:ea typeface="Microsoft Sans Serif" panose="020B0604020202020204" pitchFamily="34" charset="0"/>
                <a:cs typeface="Microsoft Sans Serif" panose="020B0604020202020204" pitchFamily="34" charset="0"/>
              </a:rPr>
              <a:t>Functional Requirement</a:t>
            </a:r>
          </a:p>
        </p:txBody>
      </p:sp>
      <p:sp>
        <p:nvSpPr>
          <p:cNvPr id="5" name="TextBox 4">
            <a:extLst>
              <a:ext uri="{FF2B5EF4-FFF2-40B4-BE49-F238E27FC236}">
                <a16:creationId xmlns:a16="http://schemas.microsoft.com/office/drawing/2014/main" id="{15CF49C2-C275-4362-A667-7868C6D389AB}"/>
              </a:ext>
            </a:extLst>
          </p:cNvPr>
          <p:cNvSpPr txBox="1"/>
          <p:nvPr/>
        </p:nvSpPr>
        <p:spPr>
          <a:xfrm>
            <a:off x="295275" y="1366282"/>
            <a:ext cx="5391150" cy="5131020"/>
          </a:xfrm>
          <a:prstGeom prst="rect">
            <a:avLst/>
          </a:prstGeom>
          <a:noFill/>
        </p:spPr>
        <p:txBody>
          <a:bodyPr wrap="square" rtlCol="0">
            <a:spAutoFit/>
          </a:bodyPr>
          <a:lstStyle/>
          <a:p>
            <a:pPr marL="285750" indent="-285750" algn="just">
              <a:lnSpc>
                <a:spcPct val="200000"/>
              </a:lnSpc>
              <a:buFont typeface="Arial" panose="020B0604020202020204" pitchFamily="34" charset="0"/>
              <a:buChar char="•"/>
            </a:pPr>
            <a:r>
              <a:rPr lang="en-US"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Student registration with personal information.</a:t>
            </a:r>
          </a:p>
          <a:p>
            <a:pPr marL="285750" indent="-285750" algn="just">
              <a:lnSpc>
                <a:spcPct val="200000"/>
              </a:lnSpc>
              <a:buFont typeface="Arial" panose="020B0604020202020204" pitchFamily="34" charset="0"/>
              <a:buChar char="•"/>
            </a:pPr>
            <a:r>
              <a:rPr lang="en-US"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User login with credentials.</a:t>
            </a:r>
          </a:p>
          <a:p>
            <a:pPr marL="285750" indent="-285750" algn="just">
              <a:lnSpc>
                <a:spcPct val="200000"/>
              </a:lnSpc>
              <a:buFont typeface="Arial" panose="020B0604020202020204" pitchFamily="34" charset="0"/>
              <a:buChar char="•"/>
            </a:pPr>
            <a:r>
              <a:rPr lang="en-US"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Calculate and display course credits.</a:t>
            </a:r>
          </a:p>
          <a:p>
            <a:pPr marL="285750" indent="-285750" algn="just">
              <a:lnSpc>
                <a:spcPct val="200000"/>
              </a:lnSpc>
              <a:buFont typeface="Arial" panose="020B0604020202020204" pitchFamily="34" charset="0"/>
              <a:buChar char="•"/>
            </a:pPr>
            <a:r>
              <a:rPr lang="en-US"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Browse and select course modules.</a:t>
            </a:r>
          </a:p>
          <a:p>
            <a:pPr marL="285750" indent="-285750" algn="just">
              <a:lnSpc>
                <a:spcPct val="200000"/>
              </a:lnSpc>
              <a:buFont typeface="Arial" panose="020B0604020202020204" pitchFamily="34" charset="0"/>
              <a:buChar char="•"/>
            </a:pPr>
            <a:r>
              <a:rPr lang="en-US"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Review and evaluate registrations(Student counselors and Head of Departments).</a:t>
            </a:r>
          </a:p>
          <a:p>
            <a:pPr marL="285750" indent="-285750" algn="just">
              <a:lnSpc>
                <a:spcPct val="200000"/>
              </a:lnSpc>
              <a:buFont typeface="Arial" panose="020B0604020202020204" pitchFamily="34" charset="0"/>
              <a:buChar char="•"/>
            </a:pPr>
            <a:r>
              <a:rPr lang="en-US"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Approve or reject registrations.</a:t>
            </a:r>
          </a:p>
          <a:p>
            <a:pPr marL="285750" indent="-285750" algn="just">
              <a:lnSpc>
                <a:spcPct val="200000"/>
              </a:lnSpc>
              <a:buFont typeface="Arial" panose="020B0604020202020204" pitchFamily="34" charset="0"/>
              <a:buChar char="•"/>
            </a:pPr>
            <a:r>
              <a:rPr lang="en-US"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Access and view registration forms.</a:t>
            </a:r>
          </a:p>
          <a:p>
            <a:pPr marL="285750" indent="-285750" algn="just">
              <a:lnSpc>
                <a:spcPts val="2500"/>
              </a:lnSpc>
              <a:buFont typeface="Arial" panose="020B0604020202020204" pitchFamily="34" charset="0"/>
              <a:buChar char="•"/>
            </a:pPr>
            <a:endParaRPr lang="en-US" sz="1600"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endParaRPr>
          </a:p>
          <a:p>
            <a:pPr marL="285750" indent="-285750" algn="just">
              <a:lnSpc>
                <a:spcPts val="2500"/>
              </a:lnSpc>
              <a:buFont typeface="Arial" panose="020B0604020202020204" pitchFamily="34" charset="0"/>
              <a:buChar char="•"/>
            </a:pPr>
            <a:endParaRPr lang="en-US" sz="1600"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spTree>
    <p:extLst>
      <p:ext uri="{BB962C8B-B14F-4D97-AF65-F5344CB8AC3E}">
        <p14:creationId xmlns:p14="http://schemas.microsoft.com/office/powerpoint/2010/main" val="13017798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47493F7-A0D5-4451-8367-17D9083DB03E}"/>
              </a:ext>
            </a:extLst>
          </p:cNvPr>
          <p:cNvPicPr>
            <a:picLocks noChangeAspect="1"/>
          </p:cNvPicPr>
          <p:nvPr/>
        </p:nvPicPr>
        <p:blipFill rotWithShape="1">
          <a:blip r:embed="rId2">
            <a:extLst>
              <a:ext uri="{28A0092B-C50C-407E-A947-70E740481C1C}">
                <a14:useLocalDpi xmlns:a14="http://schemas.microsoft.com/office/drawing/2010/main" val="0"/>
              </a:ext>
            </a:extLst>
          </a:blip>
          <a:srcRect l="8890"/>
          <a:stretch/>
        </p:blipFill>
        <p:spPr>
          <a:xfrm>
            <a:off x="6096000" y="116541"/>
            <a:ext cx="5972174" cy="6554878"/>
          </a:xfrm>
          <a:prstGeom prst="roundRect">
            <a:avLst>
              <a:gd name="adj" fmla="val 2500"/>
            </a:avLst>
          </a:prstGeom>
          <a:solidFill>
            <a:srgbClr val="FFFFFF">
              <a:shade val="85000"/>
            </a:srgbClr>
          </a:solidFill>
          <a:ln>
            <a:noFill/>
          </a:ln>
          <a:effectLst/>
        </p:spPr>
      </p:pic>
      <p:sp>
        <p:nvSpPr>
          <p:cNvPr id="4" name="TextBox 3">
            <a:extLst>
              <a:ext uri="{FF2B5EF4-FFF2-40B4-BE49-F238E27FC236}">
                <a16:creationId xmlns:a16="http://schemas.microsoft.com/office/drawing/2014/main" id="{D95DC2F1-F0E6-472D-828C-04DF8AE2137A}"/>
              </a:ext>
            </a:extLst>
          </p:cNvPr>
          <p:cNvSpPr txBox="1"/>
          <p:nvPr/>
        </p:nvSpPr>
        <p:spPr>
          <a:xfrm>
            <a:off x="295275" y="383993"/>
            <a:ext cx="5391150" cy="1200329"/>
          </a:xfrm>
          <a:prstGeom prst="rect">
            <a:avLst/>
          </a:prstGeom>
          <a:noFill/>
        </p:spPr>
        <p:txBody>
          <a:bodyPr wrap="square" rtlCol="0">
            <a:spAutoFit/>
          </a:bodyPr>
          <a:lstStyle/>
          <a:p>
            <a:r>
              <a:rPr lang="en-US" sz="3600" dirty="0">
                <a:latin typeface="Microsoft Sans Serif" panose="020B0604020202020204" pitchFamily="34" charset="0"/>
                <a:ea typeface="Microsoft Sans Serif" panose="020B0604020202020204" pitchFamily="34" charset="0"/>
                <a:cs typeface="Microsoft Sans Serif" panose="020B0604020202020204" pitchFamily="34" charset="0"/>
              </a:rPr>
              <a:t>Non-functional Requirement</a:t>
            </a:r>
          </a:p>
        </p:txBody>
      </p:sp>
      <p:sp>
        <p:nvSpPr>
          <p:cNvPr id="5" name="TextBox 4">
            <a:extLst>
              <a:ext uri="{FF2B5EF4-FFF2-40B4-BE49-F238E27FC236}">
                <a16:creationId xmlns:a16="http://schemas.microsoft.com/office/drawing/2014/main" id="{15CF49C2-C275-4362-A667-7868C6D389AB}"/>
              </a:ext>
            </a:extLst>
          </p:cNvPr>
          <p:cNvSpPr txBox="1"/>
          <p:nvPr/>
        </p:nvSpPr>
        <p:spPr>
          <a:xfrm>
            <a:off x="295275" y="1862648"/>
            <a:ext cx="5391150" cy="3259931"/>
          </a:xfrm>
          <a:prstGeom prst="rect">
            <a:avLst/>
          </a:prstGeom>
          <a:noFill/>
        </p:spPr>
        <p:txBody>
          <a:bodyPr wrap="square" rtlCol="0">
            <a:spAutoFit/>
          </a:bodyPr>
          <a:lstStyle/>
          <a:p>
            <a:pPr marL="285750" indent="-285750" algn="just">
              <a:lnSpc>
                <a:spcPct val="300000"/>
              </a:lnSpc>
              <a:buFont typeface="Arial" panose="020B0604020202020204" pitchFamily="34" charset="0"/>
              <a:buChar char="•"/>
            </a:pPr>
            <a:r>
              <a:rPr lang="en-US"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Confidentiality and Security.</a:t>
            </a:r>
          </a:p>
          <a:p>
            <a:pPr marL="285750" indent="-285750" algn="just">
              <a:lnSpc>
                <a:spcPct val="300000"/>
              </a:lnSpc>
              <a:buFont typeface="Arial" panose="020B0604020202020204" pitchFamily="34" charset="0"/>
              <a:buChar char="•"/>
            </a:pPr>
            <a:r>
              <a:rPr lang="en-US"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User-friendly interfaces and Efficiency.</a:t>
            </a:r>
          </a:p>
          <a:p>
            <a:pPr marL="285750" indent="-285750" algn="just">
              <a:lnSpc>
                <a:spcPct val="300000"/>
              </a:lnSpc>
              <a:buFont typeface="Arial" panose="020B0604020202020204" pitchFamily="34" charset="0"/>
              <a:buChar char="•"/>
            </a:pPr>
            <a:r>
              <a:rPr lang="en-US"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Browser Compatibility and Mobile Friendly.</a:t>
            </a:r>
          </a:p>
          <a:p>
            <a:pPr marL="285750" indent="-285750" algn="just">
              <a:lnSpc>
                <a:spcPct val="300000"/>
              </a:lnSpc>
              <a:buFont typeface="Arial" panose="020B0604020202020204" pitchFamily="34" charset="0"/>
              <a:buChar char="•"/>
            </a:pPr>
            <a:r>
              <a:rPr lang="en-US"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Regular Data Backups and Information Safety </a:t>
            </a:r>
          </a:p>
        </p:txBody>
      </p:sp>
    </p:spTree>
    <p:extLst>
      <p:ext uri="{BB962C8B-B14F-4D97-AF65-F5344CB8AC3E}">
        <p14:creationId xmlns:p14="http://schemas.microsoft.com/office/powerpoint/2010/main" val="26653144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47493F7-A0D5-4451-8367-17D9083DB03E}"/>
              </a:ext>
            </a:extLst>
          </p:cNvPr>
          <p:cNvPicPr>
            <a:picLocks noChangeAspect="1"/>
          </p:cNvPicPr>
          <p:nvPr/>
        </p:nvPicPr>
        <p:blipFill rotWithShape="1">
          <a:blip r:embed="rId2">
            <a:extLst>
              <a:ext uri="{28A0092B-C50C-407E-A947-70E740481C1C}">
                <a14:useLocalDpi xmlns:a14="http://schemas.microsoft.com/office/drawing/2010/main" val="0"/>
              </a:ext>
            </a:extLst>
          </a:blip>
          <a:srcRect l="7495"/>
          <a:stretch/>
        </p:blipFill>
        <p:spPr>
          <a:xfrm>
            <a:off x="6006353" y="125505"/>
            <a:ext cx="6120092" cy="6615953"/>
          </a:xfrm>
          <a:prstGeom prst="roundRect">
            <a:avLst>
              <a:gd name="adj" fmla="val 2500"/>
            </a:avLst>
          </a:prstGeom>
          <a:solidFill>
            <a:srgbClr val="FFFFFF">
              <a:shade val="85000"/>
            </a:srgbClr>
          </a:solidFill>
          <a:ln>
            <a:noFill/>
          </a:ln>
          <a:effectLst/>
        </p:spPr>
      </p:pic>
      <p:sp>
        <p:nvSpPr>
          <p:cNvPr id="4" name="TextBox 3">
            <a:extLst>
              <a:ext uri="{FF2B5EF4-FFF2-40B4-BE49-F238E27FC236}">
                <a16:creationId xmlns:a16="http://schemas.microsoft.com/office/drawing/2014/main" id="{D95DC2F1-F0E6-472D-828C-04DF8AE2137A}"/>
              </a:ext>
            </a:extLst>
          </p:cNvPr>
          <p:cNvSpPr txBox="1"/>
          <p:nvPr/>
        </p:nvSpPr>
        <p:spPr>
          <a:xfrm>
            <a:off x="295275" y="383993"/>
            <a:ext cx="5391150" cy="646331"/>
          </a:xfrm>
          <a:prstGeom prst="rect">
            <a:avLst/>
          </a:prstGeom>
          <a:noFill/>
        </p:spPr>
        <p:txBody>
          <a:bodyPr wrap="square" rtlCol="0">
            <a:spAutoFit/>
          </a:bodyPr>
          <a:lstStyle/>
          <a:p>
            <a:r>
              <a:rPr lang="en-US" sz="3600" dirty="0">
                <a:latin typeface="Microsoft Sans Serif" panose="020B0604020202020204" pitchFamily="34" charset="0"/>
                <a:ea typeface="Microsoft Sans Serif" panose="020B0604020202020204" pitchFamily="34" charset="0"/>
                <a:cs typeface="Microsoft Sans Serif" panose="020B0604020202020204" pitchFamily="34" charset="0"/>
              </a:rPr>
              <a:t>Technology and Tools</a:t>
            </a:r>
          </a:p>
        </p:txBody>
      </p:sp>
      <p:sp>
        <p:nvSpPr>
          <p:cNvPr id="5" name="TextBox 4">
            <a:extLst>
              <a:ext uri="{FF2B5EF4-FFF2-40B4-BE49-F238E27FC236}">
                <a16:creationId xmlns:a16="http://schemas.microsoft.com/office/drawing/2014/main" id="{15CF49C2-C275-4362-A667-7868C6D389AB}"/>
              </a:ext>
            </a:extLst>
          </p:cNvPr>
          <p:cNvSpPr txBox="1"/>
          <p:nvPr/>
        </p:nvSpPr>
        <p:spPr>
          <a:xfrm>
            <a:off x="295275" y="1154435"/>
            <a:ext cx="5391150" cy="1981440"/>
          </a:xfrm>
          <a:prstGeom prst="rect">
            <a:avLst/>
          </a:prstGeom>
          <a:noFill/>
        </p:spPr>
        <p:txBody>
          <a:bodyPr wrap="square" rtlCol="0">
            <a:spAutoFit/>
          </a:bodyPr>
          <a:lstStyle/>
          <a:p>
            <a:pPr algn="just">
              <a:lnSpc>
                <a:spcPts val="2500"/>
              </a:lnSpc>
            </a:pPr>
            <a:r>
              <a:rPr lang="en-US" b="1"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Programming Languages:</a:t>
            </a:r>
          </a:p>
          <a:p>
            <a:pPr algn="just">
              <a:lnSpc>
                <a:spcPts val="2500"/>
              </a:lnSpc>
            </a:pPr>
            <a:endParaRPr lang="en-US" sz="1600"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endParaRPr>
          </a:p>
          <a:p>
            <a:pPr marL="285750" indent="-285750" algn="just">
              <a:lnSpc>
                <a:spcPts val="2500"/>
              </a:lnSpc>
              <a:buFont typeface="Arial" panose="020B0604020202020204" pitchFamily="34" charset="0"/>
              <a:buChar char="•"/>
            </a:pPr>
            <a:r>
              <a:rPr lang="en-US" sz="1600" spc="300"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HTML</a:t>
            </a:r>
          </a:p>
          <a:p>
            <a:pPr marL="285750" indent="-285750" algn="just">
              <a:lnSpc>
                <a:spcPts val="2500"/>
              </a:lnSpc>
              <a:buFont typeface="Arial" panose="020B0604020202020204" pitchFamily="34" charset="0"/>
              <a:buChar char="•"/>
            </a:pPr>
            <a:r>
              <a:rPr lang="en-US" sz="1600" spc="300"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CSS</a:t>
            </a:r>
          </a:p>
          <a:p>
            <a:pPr marL="285750" indent="-285750" algn="just">
              <a:lnSpc>
                <a:spcPts val="2500"/>
              </a:lnSpc>
              <a:buFont typeface="Arial" panose="020B0604020202020204" pitchFamily="34" charset="0"/>
              <a:buChar char="•"/>
            </a:pPr>
            <a:r>
              <a:rPr lang="en-US" sz="1600" spc="300"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PHP</a:t>
            </a:r>
          </a:p>
          <a:p>
            <a:pPr marL="285750" indent="-285750" algn="just">
              <a:lnSpc>
                <a:spcPts val="2500"/>
              </a:lnSpc>
              <a:buFont typeface="Arial" panose="020B0604020202020204" pitchFamily="34" charset="0"/>
              <a:buChar char="•"/>
            </a:pPr>
            <a:r>
              <a:rPr lang="en-US" sz="1600" spc="300"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JS</a:t>
            </a:r>
          </a:p>
        </p:txBody>
      </p:sp>
      <p:sp>
        <p:nvSpPr>
          <p:cNvPr id="6" name="TextBox 5">
            <a:extLst>
              <a:ext uri="{FF2B5EF4-FFF2-40B4-BE49-F238E27FC236}">
                <a16:creationId xmlns:a16="http://schemas.microsoft.com/office/drawing/2014/main" id="{8931CCC7-0463-40F4-BA71-8791FFD1F30B}"/>
              </a:ext>
            </a:extLst>
          </p:cNvPr>
          <p:cNvSpPr txBox="1"/>
          <p:nvPr/>
        </p:nvSpPr>
        <p:spPr>
          <a:xfrm>
            <a:off x="295270" y="3243218"/>
            <a:ext cx="5391150" cy="1019638"/>
          </a:xfrm>
          <a:prstGeom prst="rect">
            <a:avLst/>
          </a:prstGeom>
          <a:noFill/>
        </p:spPr>
        <p:txBody>
          <a:bodyPr wrap="square" rtlCol="0">
            <a:spAutoFit/>
          </a:bodyPr>
          <a:lstStyle/>
          <a:p>
            <a:pPr algn="just">
              <a:lnSpc>
                <a:spcPts val="2500"/>
              </a:lnSpc>
            </a:pPr>
            <a:r>
              <a:rPr lang="en-US" b="1"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Database:</a:t>
            </a:r>
          </a:p>
          <a:p>
            <a:pPr algn="just">
              <a:lnSpc>
                <a:spcPts val="2500"/>
              </a:lnSpc>
            </a:pPr>
            <a:endParaRPr lang="en-US" sz="1600"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endParaRPr>
          </a:p>
          <a:p>
            <a:pPr marL="285750" indent="-285750" algn="just">
              <a:lnSpc>
                <a:spcPts val="2500"/>
              </a:lnSpc>
              <a:buFont typeface="Arial" panose="020B0604020202020204" pitchFamily="34" charset="0"/>
              <a:buChar char="•"/>
            </a:pPr>
            <a:r>
              <a:rPr lang="en-US" sz="1600"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MySQL</a:t>
            </a:r>
          </a:p>
        </p:txBody>
      </p:sp>
      <p:sp>
        <p:nvSpPr>
          <p:cNvPr id="7" name="TextBox 6">
            <a:extLst>
              <a:ext uri="{FF2B5EF4-FFF2-40B4-BE49-F238E27FC236}">
                <a16:creationId xmlns:a16="http://schemas.microsoft.com/office/drawing/2014/main" id="{5BF33B0C-80D8-45B1-A171-87FAA7705BA3}"/>
              </a:ext>
            </a:extLst>
          </p:cNvPr>
          <p:cNvSpPr txBox="1"/>
          <p:nvPr/>
        </p:nvSpPr>
        <p:spPr>
          <a:xfrm>
            <a:off x="295268" y="4408630"/>
            <a:ext cx="5391150" cy="1019638"/>
          </a:xfrm>
          <a:prstGeom prst="rect">
            <a:avLst/>
          </a:prstGeom>
          <a:noFill/>
        </p:spPr>
        <p:txBody>
          <a:bodyPr wrap="square" rtlCol="0">
            <a:spAutoFit/>
          </a:bodyPr>
          <a:lstStyle/>
          <a:p>
            <a:pPr algn="just">
              <a:lnSpc>
                <a:spcPts val="2500"/>
              </a:lnSpc>
            </a:pPr>
            <a:r>
              <a:rPr lang="en-US" b="1"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Text Editor:</a:t>
            </a:r>
          </a:p>
          <a:p>
            <a:pPr algn="just">
              <a:lnSpc>
                <a:spcPts val="2500"/>
              </a:lnSpc>
            </a:pPr>
            <a:endParaRPr lang="en-US" sz="1600"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endParaRPr>
          </a:p>
          <a:p>
            <a:pPr marL="285750" indent="-285750" algn="just">
              <a:lnSpc>
                <a:spcPts val="2500"/>
              </a:lnSpc>
              <a:buFont typeface="Arial" panose="020B0604020202020204" pitchFamily="34" charset="0"/>
              <a:buChar char="•"/>
            </a:pPr>
            <a:r>
              <a:rPr lang="en-US" sz="1600"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VS Code</a:t>
            </a:r>
          </a:p>
        </p:txBody>
      </p:sp>
    </p:spTree>
    <p:extLst>
      <p:ext uri="{BB962C8B-B14F-4D97-AF65-F5344CB8AC3E}">
        <p14:creationId xmlns:p14="http://schemas.microsoft.com/office/powerpoint/2010/main" val="27220081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E9620-5551-4D99-B9AB-6949054575B0}"/>
              </a:ext>
            </a:extLst>
          </p:cNvPr>
          <p:cNvSpPr>
            <a:spLocks noGrp="1"/>
          </p:cNvSpPr>
          <p:nvPr>
            <p:ph type="ctrTitle"/>
          </p:nvPr>
        </p:nvSpPr>
        <p:spPr>
          <a:xfrm>
            <a:off x="1532961" y="466845"/>
            <a:ext cx="9144000" cy="2464823"/>
          </a:xfrm>
          <a:noFill/>
        </p:spPr>
        <p:txBody>
          <a:bodyPr>
            <a:normAutofit/>
          </a:bodyPr>
          <a:lstStyle/>
          <a:p>
            <a:r>
              <a:rPr lang="en-US" dirty="0">
                <a:latin typeface="Bahnschrift SemiBold" panose="020B0502040204020203" pitchFamily="34" charset="0"/>
              </a:rPr>
              <a:t>DEMONSTRATION</a:t>
            </a:r>
            <a:br>
              <a:rPr lang="en-US" dirty="0">
                <a:latin typeface="Bahnschrift SemiBold" panose="020B0502040204020203" pitchFamily="34" charset="0"/>
              </a:rPr>
            </a:br>
            <a:endParaRPr lang="en-US" dirty="0">
              <a:latin typeface="Bahnschrift SemiBold" panose="020B0502040204020203" pitchFamily="34" charset="0"/>
            </a:endParaRPr>
          </a:p>
        </p:txBody>
      </p:sp>
      <p:sp>
        <p:nvSpPr>
          <p:cNvPr id="7" name="Rectangle 6">
            <a:extLst>
              <a:ext uri="{FF2B5EF4-FFF2-40B4-BE49-F238E27FC236}">
                <a16:creationId xmlns:a16="http://schemas.microsoft.com/office/drawing/2014/main" id="{8B15A848-BF26-4A6F-AED3-E6AF0AE9E553}"/>
              </a:ext>
            </a:extLst>
          </p:cNvPr>
          <p:cNvSpPr/>
          <p:nvPr/>
        </p:nvSpPr>
        <p:spPr>
          <a:xfrm>
            <a:off x="0" y="6329082"/>
            <a:ext cx="12192000" cy="523220"/>
          </a:xfrm>
          <a:prstGeom prst="rect">
            <a:avLst/>
          </a:prstGeom>
          <a:solidFill>
            <a:schemeClr val="accent5">
              <a:lumMod val="60000"/>
              <a:lumOff val="4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55166E5-DF9F-46C8-942C-4FC08F089E29}"/>
              </a:ext>
            </a:extLst>
          </p:cNvPr>
          <p:cNvSpPr/>
          <p:nvPr/>
        </p:nvSpPr>
        <p:spPr>
          <a:xfrm>
            <a:off x="0" y="6391832"/>
            <a:ext cx="12200960" cy="46047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B3960EF2-2089-4593-B1C4-CD19485357FA}"/>
              </a:ext>
            </a:extLst>
          </p:cNvPr>
          <p:cNvSpPr txBox="1"/>
          <p:nvPr/>
        </p:nvSpPr>
        <p:spPr>
          <a:xfrm>
            <a:off x="3400425" y="2671556"/>
            <a:ext cx="5391150" cy="699038"/>
          </a:xfrm>
          <a:prstGeom prst="rect">
            <a:avLst/>
          </a:prstGeom>
          <a:noFill/>
        </p:spPr>
        <p:txBody>
          <a:bodyPr wrap="square" rtlCol="0">
            <a:spAutoFit/>
          </a:bodyPr>
          <a:lstStyle/>
          <a:p>
            <a:pPr algn="ctr">
              <a:lnSpc>
                <a:spcPts val="2500"/>
              </a:lnSpc>
            </a:pPr>
            <a:r>
              <a:rPr lang="en-US" sz="1600"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Student Login : </a:t>
            </a:r>
          </a:p>
          <a:p>
            <a:pPr algn="ctr">
              <a:lnSpc>
                <a:spcPts val="2500"/>
              </a:lnSpc>
            </a:pPr>
            <a:r>
              <a:rPr lang="en-US" sz="1600"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hlinkClick r:id="rId2"/>
              </a:rPr>
              <a:t>http://localhost/rad_project/login/login.php</a:t>
            </a:r>
            <a:endParaRPr lang="en-US" sz="1600"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sp>
        <p:nvSpPr>
          <p:cNvPr id="6" name="TextBox 5">
            <a:extLst>
              <a:ext uri="{FF2B5EF4-FFF2-40B4-BE49-F238E27FC236}">
                <a16:creationId xmlns:a16="http://schemas.microsoft.com/office/drawing/2014/main" id="{05A3EF0C-1DE7-4712-B6EB-7B402EEBB4AD}"/>
              </a:ext>
            </a:extLst>
          </p:cNvPr>
          <p:cNvSpPr txBox="1"/>
          <p:nvPr/>
        </p:nvSpPr>
        <p:spPr>
          <a:xfrm>
            <a:off x="3409386" y="3531626"/>
            <a:ext cx="5391150" cy="699038"/>
          </a:xfrm>
          <a:prstGeom prst="rect">
            <a:avLst/>
          </a:prstGeom>
          <a:noFill/>
        </p:spPr>
        <p:txBody>
          <a:bodyPr wrap="square" rtlCol="0">
            <a:spAutoFit/>
          </a:bodyPr>
          <a:lstStyle/>
          <a:p>
            <a:pPr algn="ctr">
              <a:lnSpc>
                <a:spcPts val="2500"/>
              </a:lnSpc>
            </a:pPr>
            <a:r>
              <a:rPr lang="en-US" sz="1600"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Admin Login : </a:t>
            </a:r>
            <a:r>
              <a:rPr lang="en-US" sz="1600"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hlinkClick r:id="rId3"/>
              </a:rPr>
              <a:t>http://localhost/rad_project/admin/login/login.php</a:t>
            </a:r>
            <a:endParaRPr lang="en-US" sz="1600"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sp>
        <p:nvSpPr>
          <p:cNvPr id="9" name="TextBox 8">
            <a:extLst>
              <a:ext uri="{FF2B5EF4-FFF2-40B4-BE49-F238E27FC236}">
                <a16:creationId xmlns:a16="http://schemas.microsoft.com/office/drawing/2014/main" id="{A896E161-149F-453E-A568-3E1E765A6478}"/>
              </a:ext>
            </a:extLst>
          </p:cNvPr>
          <p:cNvSpPr txBox="1"/>
          <p:nvPr/>
        </p:nvSpPr>
        <p:spPr>
          <a:xfrm>
            <a:off x="3418348" y="4472925"/>
            <a:ext cx="5391150" cy="699038"/>
          </a:xfrm>
          <a:prstGeom prst="rect">
            <a:avLst/>
          </a:prstGeom>
          <a:noFill/>
        </p:spPr>
        <p:txBody>
          <a:bodyPr wrap="square" rtlCol="0">
            <a:spAutoFit/>
          </a:bodyPr>
          <a:lstStyle/>
          <a:p>
            <a:pPr algn="ctr">
              <a:lnSpc>
                <a:spcPts val="2500"/>
              </a:lnSpc>
            </a:pPr>
            <a:r>
              <a:rPr lang="en-US" sz="1600"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Staff Login : </a:t>
            </a:r>
            <a:r>
              <a:rPr lang="en-US" sz="1600"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hlinkClick r:id="rId4"/>
              </a:rPr>
              <a:t>http://localhost/rad_project/staff/login/login.php</a:t>
            </a:r>
            <a:endParaRPr lang="en-US" sz="1600" dirty="0">
              <a:solidFill>
                <a:schemeClr val="tx1">
                  <a:lumMod val="7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spTree>
    <p:extLst>
      <p:ext uri="{BB962C8B-B14F-4D97-AF65-F5344CB8AC3E}">
        <p14:creationId xmlns:p14="http://schemas.microsoft.com/office/powerpoint/2010/main" val="386118391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docProps/app.xml><?xml version="1.0" encoding="utf-8"?>
<Properties xmlns="http://schemas.openxmlformats.org/officeDocument/2006/extended-properties" xmlns:vt="http://schemas.openxmlformats.org/officeDocument/2006/docPropsVTypes">
  <Template>Retrospect</Template>
  <TotalTime>527</TotalTime>
  <Words>299</Words>
  <Application>Microsoft Office PowerPoint</Application>
  <PresentationFormat>Widescreen</PresentationFormat>
  <Paragraphs>44</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Bahnschrift SemiBold</vt:lpstr>
      <vt:lpstr>Calibri</vt:lpstr>
      <vt:lpstr>Calibri Light</vt:lpstr>
      <vt:lpstr>Microsoft Sans Serif</vt:lpstr>
      <vt:lpstr>Office Theme</vt:lpstr>
      <vt:lpstr>CMIS 3122 RAPID APPLICATION DEVELOPMENT </vt:lpstr>
      <vt:lpstr>COURSE REGISTRATION SYSTEM</vt:lpstr>
      <vt:lpstr>PowerPoint Presentation</vt:lpstr>
      <vt:lpstr>PowerPoint Presentation</vt:lpstr>
      <vt:lpstr>PowerPoint Presentation</vt:lpstr>
      <vt:lpstr>PowerPoint Presentation</vt:lpstr>
      <vt:lpstr>PowerPoint Presentation</vt:lpstr>
      <vt:lpstr>PowerPoint Presentation</vt:lpstr>
      <vt:lpstr>DEMONSTRATION </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 Registration System</dc:title>
  <dc:creator>Isurujith Wijesundara</dc:creator>
  <cp:lastModifiedBy>Isurujith Wijesundara</cp:lastModifiedBy>
  <cp:revision>32</cp:revision>
  <dcterms:created xsi:type="dcterms:W3CDTF">2023-07-11T11:59:38Z</dcterms:created>
  <dcterms:modified xsi:type="dcterms:W3CDTF">2023-07-12T06:26:37Z</dcterms:modified>
</cp:coreProperties>
</file>

<file path=docProps/thumbnail.jpeg>
</file>